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1" r:id="rId3"/>
    <p:sldId id="267" r:id="rId4"/>
    <p:sldId id="261" r:id="rId5"/>
    <p:sldId id="268" r:id="rId6"/>
    <p:sldId id="273" r:id="rId7"/>
    <p:sldId id="266" r:id="rId8"/>
    <p:sldId id="274" r:id="rId9"/>
    <p:sldId id="260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6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Распределение льгот в МБОУ СОШ №30 </a:t>
            </a:r>
            <a:r>
              <a:rPr lang="ru-RU" b="1" dirty="0" err="1" smtClean="0">
                <a:solidFill>
                  <a:schemeClr val="tx1"/>
                </a:solidFill>
              </a:rPr>
              <a:t>г.Пензы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003912246818203"/>
          <c:y val="2.50534605338951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D7-48EA-A2E8-B67B52F127E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14-4EB4-8B5F-D8BF225BA46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D7-48EA-A2E8-B67B52F127E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D7-48EA-A2E8-B67B52F127E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14-4EB4-8B5F-D8BF225BA46F}"/>
              </c:ext>
            </c:extLst>
          </c:dPt>
          <c:cat>
            <c:strRef>
              <c:f>Лист1!$A$2:$A$6</c:f>
              <c:strCache>
                <c:ptCount val="5"/>
                <c:pt idx="0">
                  <c:v>начальная школа</c:v>
                </c:pt>
                <c:pt idx="1">
                  <c:v>дети с ОВЗ</c:v>
                </c:pt>
                <c:pt idx="2">
                  <c:v>Малоимущие</c:v>
                </c:pt>
                <c:pt idx="3">
                  <c:v>Многодетные</c:v>
                </c:pt>
                <c:pt idx="4">
                  <c:v>Инвалиды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400</c:v>
                </c:pt>
                <c:pt idx="1">
                  <c:v>250</c:v>
                </c:pt>
                <c:pt idx="2">
                  <c:v>43</c:v>
                </c:pt>
                <c:pt idx="3">
                  <c:v>42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7-48EA-A2E8-B67B52F12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50800" dist="50800" dir="6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634922993116434E-2"/>
          <c:y val="0.71967229284536294"/>
          <c:w val="0.92678651017679392"/>
          <c:h val="0.23773682424701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7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6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8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2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7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9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9D36-8787-4811-99C5-9502AA43431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42E7-1573-4954-B005-5EA9FC943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горячего питания МБОУ СОШ №30 </a:t>
            </a:r>
            <a:r>
              <a:rPr lang="ru-RU" dirty="0" err="1" smtClean="0"/>
              <a:t>г.Пензы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5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14491"/>
            <a:ext cx="2232248" cy="57698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700" dirty="0" smtClean="0"/>
              <a:t>Всю основную информацию о работе столовой, о порядке предоставления льгот на питание, о способах оплаты основного и дополнительного питания мы размещаем в нашей группе в социальных сетях </a:t>
            </a:r>
            <a:r>
              <a:rPr lang="ru-RU" sz="1700" dirty="0" err="1" smtClean="0"/>
              <a:t>Вконтакте</a:t>
            </a:r>
            <a:r>
              <a:rPr lang="ru-RU" sz="1700" dirty="0" smtClean="0"/>
              <a:t> и </a:t>
            </a:r>
            <a:r>
              <a:rPr lang="en-US" sz="1700" dirty="0" smtClean="0"/>
              <a:t>INSTAGRAM</a:t>
            </a:r>
            <a:endParaRPr lang="ru-RU" sz="1700" dirty="0" smtClean="0"/>
          </a:p>
          <a:p>
            <a:pPr marL="0" indent="0" algn="ctr">
              <a:buNone/>
            </a:pPr>
            <a:r>
              <a:rPr lang="ru-RU" sz="1700" dirty="0" smtClean="0"/>
              <a:t>Быстрый поиск такой информации возможен по </a:t>
            </a:r>
            <a:r>
              <a:rPr lang="ru-RU" sz="1700" dirty="0" err="1" smtClean="0"/>
              <a:t>хештегу</a:t>
            </a:r>
            <a:r>
              <a:rPr lang="ru-RU" sz="1700" dirty="0" smtClean="0"/>
              <a:t> </a:t>
            </a:r>
            <a:r>
              <a:rPr lang="en-US" sz="1700" dirty="0" smtClean="0"/>
              <a:t>#</a:t>
            </a:r>
            <a:r>
              <a:rPr lang="ru-RU" sz="1700" dirty="0" smtClean="0"/>
              <a:t>школа30столовая, </a:t>
            </a:r>
            <a:r>
              <a:rPr lang="en-US" sz="1700" dirty="0" smtClean="0"/>
              <a:t>#school_30_penza</a:t>
            </a:r>
            <a:r>
              <a:rPr lang="ru-RU" sz="1700" dirty="0" smtClean="0"/>
              <a:t> и на сайте школы http://school30penza.ru в разделе «Столовая»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4491"/>
            <a:ext cx="2996616" cy="5504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14491"/>
            <a:ext cx="2908919" cy="54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5627874" cy="4220905"/>
          </a:xfrm>
        </p:spPr>
      </p:pic>
      <p:sp>
        <p:nvSpPr>
          <p:cNvPr id="5" name="Прямоугольник 4"/>
          <p:cNvSpPr/>
          <p:nvPr/>
        </p:nvSpPr>
        <p:spPr>
          <a:xfrm>
            <a:off x="371465" y="4221088"/>
            <a:ext cx="2580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Также представители родительского комитета систематические ведут контроль качества питания и делают отметку в журнале контроля качества горячего питания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930" y="1524863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школе проходит акция: «Приятного аппетита!» в рамках которой родителям предоставляется возможность продегустировать блюда из основного школьного меню. </a:t>
            </a:r>
          </a:p>
          <a:p>
            <a:r>
              <a:rPr lang="ru-RU" sz="1600" dirty="0" smtClean="0"/>
              <a:t>Результаты акции обсуждаются на родительских собраниях.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19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1984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Региональные постановления, определяющие льготные категории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Основной документ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администрации города Пензы </a:t>
            </a:r>
            <a:r>
              <a:rPr lang="ru-RU" dirty="0" smtClean="0"/>
              <a:t>от 16.12.2015 </a:t>
            </a:r>
            <a:r>
              <a:rPr lang="ru-RU" dirty="0"/>
              <a:t>№2192 «Об утверждении Порядка предоставления мер социальной поддержки обучающимся муниципальных общеобразовательных учреждений города Пензы при организации питания»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05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Правовые основы организации горячего питания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826768" cy="48531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МОСКВА, 1 марта 2020 г. /ТАСС/. Президент России Владимир Путин подписал закон о предоставлении бесплатного горячего питания учащимся начальной школы (с первого по четвертый классы). Документ опубликован в воскресенье на официальном интернет-портале правовой информации. Согласно закону, учащиеся младших классов должны будут обеспечиваться бесплатным горячим питанием не реже одного раза в день, а в меню должны быть и горячее блюдо, и горячий напиток. Финансирование будет идти за счет средств из федерального, региональных, местных бюджетов и иных источников, отвечать за обеспечение горячим питанием будет учредитель школы.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08" y="1454507"/>
            <a:ext cx="3679868" cy="52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Большое внимание уделяется предоставлению льготного питания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2231721"/>
              </p:ext>
            </p:extLst>
          </p:nvPr>
        </p:nvGraphicFramePr>
        <p:xfrm>
          <a:off x="4648200" y="1600200"/>
          <a:ext cx="4038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Льготные категории</a:t>
            </a:r>
          </a:p>
          <a:p>
            <a:r>
              <a:rPr lang="ru-RU" dirty="0" smtClean="0"/>
              <a:t>Начальная школа 1-4 классы</a:t>
            </a:r>
          </a:p>
          <a:p>
            <a:r>
              <a:rPr lang="ru-RU" dirty="0" smtClean="0"/>
              <a:t>Дети с УО</a:t>
            </a:r>
          </a:p>
          <a:p>
            <a:r>
              <a:rPr lang="ru-RU" dirty="0" smtClean="0"/>
              <a:t>Малоимущие, в том числе дети-сироты</a:t>
            </a:r>
          </a:p>
          <a:p>
            <a:r>
              <a:rPr lang="ru-RU" dirty="0" smtClean="0"/>
              <a:t>Многодетные</a:t>
            </a:r>
          </a:p>
          <a:p>
            <a:r>
              <a:rPr lang="ru-RU" dirty="0" smtClean="0"/>
              <a:t>Дети-инвалиды</a:t>
            </a:r>
          </a:p>
          <a:p>
            <a:r>
              <a:rPr lang="ru-RU" dirty="0" smtClean="0"/>
              <a:t>Обучающиеся, состоящие на учете в тубдиспансере</a:t>
            </a:r>
          </a:p>
          <a:p>
            <a:r>
              <a:rPr lang="ru-RU" dirty="0" smtClean="0"/>
              <a:t>С 1.04.2021 добавлена льготная категория – обучающиеся с ОВЗ (основание для назначения: заявление родителей, заключение ПМПК)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Школьное меню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5188"/>
            <a:ext cx="3754760" cy="53501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Питание организованно по 10-ти дневному цикличному </a:t>
            </a:r>
            <a:r>
              <a:rPr lang="ru-RU" dirty="0" smtClean="0"/>
              <a:t>меню 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Меню размещается на стенде в столовой и в интернете на официальных страницах школы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75188"/>
            <a:ext cx="3240360" cy="56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Школьное меню: завтрак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Завтрак обычно включает в себя молочную кашу</a:t>
            </a:r>
            <a:r>
              <a:rPr lang="ru-RU" dirty="0" smtClean="0"/>
              <a:t>/ омлет/ запеканку</a:t>
            </a:r>
            <a:r>
              <a:rPr lang="ru-RU" dirty="0"/>
              <a:t>, свежие фрукты/овощи, напиток (чай, кофейный напиток, кисель, сок, какао), бутерброды с маслом и </a:t>
            </a:r>
            <a:r>
              <a:rPr lang="ru-RU" dirty="0" smtClean="0"/>
              <a:t>сыром, творожок или йогурт.</a:t>
            </a:r>
            <a:endParaRPr lang="ru-RU" dirty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5803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Школьное меню: Обед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Обед, как правило, включает в себя: салат, первое блюдо (различные супы, борщ, щи, рассольник), второе блюдо (гарнир: картофель пюре, рис, макароны, гречка, тушенные овощи; котлеты говяжьи, куриные, рыбные, гуляш, рыба тушенная), выпечка и напиток (чай, компот, напитки из фруктов и сухофруктов, сок).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66" y="2193369"/>
            <a:ext cx="5558034" cy="3561259"/>
          </a:xfrm>
        </p:spPr>
      </p:pic>
    </p:spTree>
    <p:extLst>
      <p:ext uri="{BB962C8B-B14F-4D97-AF65-F5344CB8AC3E}">
        <p14:creationId xmlns:p14="http://schemas.microsoft.com/office/powerpoint/2010/main" val="2485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нашей столовой работают замечательные приветливые повара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2808312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Наши повара систематически проходят курсы профессиональной переподготовки, ответственно относятся к своей работе, неукоснительно соблюдают все требования СанПиН.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38536"/>
            <a:ext cx="5886400" cy="44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Качество питания ежедневно проверяет </a:t>
            </a:r>
            <a:r>
              <a:rPr lang="ru-RU" sz="3600" b="1" dirty="0" err="1" smtClean="0"/>
              <a:t>бракеражная</a:t>
            </a:r>
            <a:r>
              <a:rPr lang="ru-RU" sz="3600" b="1" dirty="0" smtClean="0"/>
              <a:t> комиссия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2530624" cy="41330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состав </a:t>
            </a:r>
            <a:r>
              <a:rPr lang="ru-RU" dirty="0" err="1" smtClean="0"/>
              <a:t>бракеражной</a:t>
            </a:r>
            <a:r>
              <a:rPr lang="ru-RU" dirty="0" smtClean="0"/>
              <a:t> комиссии входят: медсестра школы, заведующая производством, социальный педагог школы. Комиссия проверяет соответствие рациона питания утвержденному меню, органолептические показатели готовой продукции.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515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горячего питания МБОУ СОШ №30 г.Пензы</vt:lpstr>
      <vt:lpstr>Региональные постановления, определяющие льготные категории </vt:lpstr>
      <vt:lpstr>Правовые основы организации горячего питания</vt:lpstr>
      <vt:lpstr>Большое внимание уделяется предоставлению льготного питания</vt:lpstr>
      <vt:lpstr>Школьное меню</vt:lpstr>
      <vt:lpstr>Школьное меню: завтрак</vt:lpstr>
      <vt:lpstr>Школьное меню: Обед</vt:lpstr>
      <vt:lpstr>В нашей столовой работают замечательные приветливые повара</vt:lpstr>
      <vt:lpstr>Качество питания ежедневно проверяет бракеражная комиссия</vt:lpstr>
      <vt:lpstr>Работа с родителями</vt:lpstr>
      <vt:lpstr>Работа с родителями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Сергей</cp:lastModifiedBy>
  <cp:revision>29</cp:revision>
  <dcterms:created xsi:type="dcterms:W3CDTF">2020-12-10T16:55:30Z</dcterms:created>
  <dcterms:modified xsi:type="dcterms:W3CDTF">2021-04-15T14:33:42Z</dcterms:modified>
</cp:coreProperties>
</file>